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16" name="Shape 11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24" name="Shape 12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4" name="Shape 74"/>
        <p:cNvGrpSpPr/>
        <p:nvPr/>
      </p:nvGrpSpPr>
      <p:grpSpPr>
        <a:xfrm>
          <a:off y="0" x="0"/>
          <a:ext cy="0" cx="0"/>
          <a:chOff y="0" x="0"/>
          <a:chExt cy="0" cx="0"/>
        </a:xfrm>
      </p:grpSpPr>
      <p:sp>
        <p:nvSpPr>
          <p:cNvPr id="75" name="Shape 7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76" name="Shape 7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88" name="Shape 8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4" name="Shape 94"/>
        <p:cNvGrpSpPr/>
        <p:nvPr/>
      </p:nvGrpSpPr>
      <p:grpSpPr>
        <a:xfrm>
          <a:off y="0" x="0"/>
          <a:ext cy="0" cx="0"/>
          <a:chOff y="0" x="0"/>
          <a:chExt cy="0" cx="0"/>
        </a:xfrm>
      </p:grpSpPr>
      <p:sp>
        <p:nvSpPr>
          <p:cNvPr id="95" name="Shape 95"/>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96" name="Shape 9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685800" x="1143225"/>
            <a:ext cy="3429000" cx="4572299"/>
          </a:xfrm>
          <a:custGeom>
            <a:pathLst>
              <a:path w="120000" extrusionOk="0" h="120000">
                <a:moveTo>
                  <a:pt y="0" x="0"/>
                </a:moveTo>
                <a:lnTo>
                  <a:pt y="0" x="120000"/>
                </a:lnTo>
                <a:lnTo>
                  <a:pt y="120000" x="120000"/>
                </a:lnTo>
                <a:lnTo>
                  <a:pt y="120000" x="0"/>
                </a:lnTo>
                <a:close/>
              </a:path>
            </a:pathLst>
          </a:custGeom>
        </p:spPr>
      </p:sp>
      <p:sp>
        <p:nvSpPr>
          <p:cNvPr id="102" name="Shape 10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2984999" x="0"/>
            <a:ext cy="2158500" cx="9144000"/>
          </a:xfrm>
          <a:prstGeom prst="rect">
            <a:avLst/>
          </a:prstGeom>
          <a:solidFill>
            <a:schemeClr val="lt1"/>
          </a:solidFill>
          <a:ln>
            <a:noFill/>
          </a:ln>
        </p:spPr>
        <p:txBody>
          <a:bodyPr bIns="45700" rIns="91425" lIns="91425" tIns="45700" anchor="ctr" anchorCtr="0">
            <a:noAutofit/>
          </a:bodyPr>
          <a:lstStyle/>
          <a:p/>
        </p:txBody>
      </p:sp>
      <p:sp>
        <p:nvSpPr>
          <p:cNvPr id="9" name="Shape 9"/>
          <p:cNvSpPr/>
          <p:nvPr/>
        </p:nvSpPr>
        <p:spPr>
          <a:xfrm>
            <a:off y="2393175" x="0"/>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0" name="Shape 10"/>
          <p:cNvSpPr/>
          <p:nvPr/>
        </p:nvSpPr>
        <p:spPr>
          <a:xfrm rot="10800000" flipH="1">
            <a:off y="2983958" x="0"/>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1" name="Shape 11"/>
          <p:cNvSpPr txBox="1"/>
          <p:nvPr>
            <p:ph type="ctrTitle"/>
          </p:nvPr>
        </p:nvSpPr>
        <p:spPr>
          <a:xfrm>
            <a:off y="1746892" x="685800"/>
            <a:ext cy="1238099" cx="7772400"/>
          </a:xfrm>
          <a:prstGeom prst="rect">
            <a:avLst/>
          </a:prstGeom>
        </p:spPr>
        <p:txBody>
          <a:bodyPr bIns="91425" rIns="91425" lIns="91425" tIns="91425" anchor="b" anchorCtr="0"/>
          <a:lstStyle>
            <a:lvl1pPr algn="ctr">
              <a:defRPr/>
            </a:lvl1pPr>
            <a:lvl2pPr algn="ctr">
              <a:defRPr/>
            </a:lvl2pPr>
            <a:lvl3pPr algn="ctr">
              <a:defRPr/>
            </a:lvl3pPr>
            <a:lvl4pPr algn="ctr">
              <a:defRPr/>
            </a:lvl4pPr>
            <a:lvl5pPr algn="ctr">
              <a:defRPr/>
            </a:lvl5pPr>
            <a:lvl6pPr algn="ctr">
              <a:defRPr/>
            </a:lvl6pPr>
            <a:lvl7pPr algn="ctr">
              <a:defRPr/>
            </a:lvl7pPr>
            <a:lvl8pPr algn="ctr">
              <a:defRPr/>
            </a:lvl8pPr>
            <a:lvl9pPr algn="ctr">
              <a:defRPr/>
            </a:lvl9pPr>
          </a:lstStyle>
          <a:p/>
        </p:txBody>
      </p:sp>
      <p:sp>
        <p:nvSpPr>
          <p:cNvPr id="12" name="Shape 12"/>
          <p:cNvSpPr txBox="1"/>
          <p:nvPr>
            <p:ph idx="1" type="subTitle"/>
          </p:nvPr>
        </p:nvSpPr>
        <p:spPr>
          <a:xfrm>
            <a:off y="3093357" x="685800"/>
            <a:ext cy="666600" cx="7772400"/>
          </a:xfrm>
          <a:prstGeom prst="rect">
            <a:avLst/>
          </a:prstGeom>
        </p:spPr>
        <p:txBody>
          <a:bodyPr bIns="91425" rIns="91425" lIns="91425" tIns="91425" anchor="t" anchorCtr="0"/>
          <a:lstStyle>
            <a:lvl1pPr algn="ctr" indent="152400" marL="0">
              <a:spcBef>
                <a:spcPts val="0"/>
              </a:spcBef>
              <a:buClr>
                <a:schemeClr val="dk2"/>
              </a:buClr>
              <a:buSzPct val="100000"/>
              <a:buNone/>
              <a:defRPr sz="2400" i="1">
                <a:solidFill>
                  <a:schemeClr val="dk2"/>
                </a:solidFill>
              </a:defRPr>
            </a:lvl1pPr>
            <a:lvl2pPr algn="ctr" indent="152400" marL="0">
              <a:spcBef>
                <a:spcPts val="0"/>
              </a:spcBef>
              <a:buClr>
                <a:schemeClr val="dk2"/>
              </a:buClr>
              <a:buNone/>
              <a:defRPr i="1">
                <a:solidFill>
                  <a:schemeClr val="dk2"/>
                </a:solidFill>
              </a:defRPr>
            </a:lvl2pPr>
            <a:lvl3pPr algn="ctr" indent="152400" marL="0">
              <a:spcBef>
                <a:spcPts val="0"/>
              </a:spcBef>
              <a:buClr>
                <a:schemeClr val="dk2"/>
              </a:buClr>
              <a:buNone/>
              <a:defRPr i="1">
                <a:solidFill>
                  <a:schemeClr val="dk2"/>
                </a:solidFill>
              </a:defRPr>
            </a:lvl3pPr>
            <a:lvl4pPr algn="ctr" indent="152400" marL="0">
              <a:spcBef>
                <a:spcPts val="0"/>
              </a:spcBef>
              <a:buClr>
                <a:schemeClr val="dk2"/>
              </a:buClr>
              <a:buSzPct val="100000"/>
              <a:buNone/>
              <a:defRPr sz="2400" i="1">
                <a:solidFill>
                  <a:schemeClr val="dk2"/>
                </a:solidFill>
              </a:defRPr>
            </a:lvl4pPr>
            <a:lvl5pPr algn="ctr" indent="152400" marL="0">
              <a:spcBef>
                <a:spcPts val="0"/>
              </a:spcBef>
              <a:buClr>
                <a:schemeClr val="dk2"/>
              </a:buClr>
              <a:buSzPct val="100000"/>
              <a:buNone/>
              <a:defRPr sz="2400" i="1">
                <a:solidFill>
                  <a:schemeClr val="dk2"/>
                </a:solidFill>
              </a:defRPr>
            </a:lvl5pPr>
            <a:lvl6pPr algn="ctr" indent="152400" marL="0">
              <a:spcBef>
                <a:spcPts val="0"/>
              </a:spcBef>
              <a:buClr>
                <a:schemeClr val="dk2"/>
              </a:buClr>
              <a:buSzPct val="100000"/>
              <a:buNone/>
              <a:defRPr sz="2400" i="1">
                <a:solidFill>
                  <a:schemeClr val="dk2"/>
                </a:solidFill>
              </a:defRPr>
            </a:lvl6pPr>
            <a:lvl7pPr algn="ctr" indent="152400" marL="0">
              <a:spcBef>
                <a:spcPts val="0"/>
              </a:spcBef>
              <a:buClr>
                <a:schemeClr val="dk2"/>
              </a:buClr>
              <a:buSzPct val="100000"/>
              <a:buNone/>
              <a:defRPr sz="2400" i="1">
                <a:solidFill>
                  <a:schemeClr val="dk2"/>
                </a:solidFill>
              </a:defRPr>
            </a:lvl7pPr>
            <a:lvl8pPr algn="ctr" indent="152400" marL="0">
              <a:spcBef>
                <a:spcPts val="0"/>
              </a:spcBef>
              <a:buClr>
                <a:schemeClr val="dk2"/>
              </a:buClr>
              <a:buSzPct val="100000"/>
              <a:buNone/>
              <a:defRPr sz="2400" i="1">
                <a:solidFill>
                  <a:schemeClr val="dk2"/>
                </a:solidFill>
              </a:defRPr>
            </a:lvl8pPr>
            <a:lvl9pPr algn="ctr" indent="152400" marL="0">
              <a:spcBef>
                <a:spcPts val="0"/>
              </a:spcBef>
              <a:buClr>
                <a:schemeClr val="dk2"/>
              </a:buClr>
              <a:buSzPct val="100000"/>
              <a:buNone/>
              <a:defRPr sz="2400" i="1">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p:txBody>
      </p:sp>
      <p:sp>
        <p:nvSpPr>
          <p:cNvPr id="15" name="Shape 15"/>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16" name="Shape 16"/>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17" name="Shape 17"/>
          <p:cNvSpPr txBox="1"/>
          <p:nvPr>
            <p:ph type="title"/>
          </p:nvPr>
        </p:nvSpPr>
        <p:spPr>
          <a:xfrm>
            <a:off y="205978" x="457200"/>
            <a:ext cy="857400" cx="8229600"/>
          </a:xfrm>
          <a:prstGeom prst="rect">
            <a:avLst/>
          </a:prstGeom>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8" name="Shape 18"/>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y="0" x="0"/>
          <a:ext cy="0" cx="0"/>
          <a:chOff y="0" x="0"/>
          <a:chExt cy="0" cx="0"/>
        </a:xfrm>
      </p:grpSpPr>
      <p:sp>
        <p:nvSpPr>
          <p:cNvPr id="20" name="Shape 20"/>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p:txBody>
      </p:sp>
      <p:sp>
        <p:nvSpPr>
          <p:cNvPr id="21" name="Shape 21"/>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22" name="Shape 22"/>
          <p:cNvSpPr txBox="1"/>
          <p:nvPr>
            <p:ph type="title"/>
          </p:nvPr>
        </p:nvSpPr>
        <p:spPr>
          <a:xfrm>
            <a:off y="205978" x="457200"/>
            <a:ext cy="857400" cx="8229600"/>
          </a:xfrm>
          <a:prstGeom prst="rect">
            <a:avLst/>
          </a:prstGeom>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3" name="Shape 23"/>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24" name="Shape 24"/>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p:txBody>
      </p:sp>
      <p:sp>
        <p:nvSpPr>
          <p:cNvPr id="28" name="Shape 28"/>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29" name="Shape 29"/>
          <p:cNvSpPr txBox="1"/>
          <p:nvPr>
            <p:ph type="title"/>
          </p:nvPr>
        </p:nvSpPr>
        <p:spPr>
          <a:xfrm>
            <a:off y="205978" x="457200"/>
            <a:ext cy="857400" cx="8229600"/>
          </a:xfrm>
          <a:prstGeom prst="rect">
            <a:avLst/>
          </a:prstGeom>
        </p:spPr>
        <p:txBody>
          <a:bodyPr bIns="91425" rIns="91425" lIns="91425" t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30" name="Shape 30"/>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y="0" x="0"/>
          <a:ext cy="0" cx="0"/>
          <a:chOff y="0" x="0"/>
          <a:chExt cy="0" cx="0"/>
        </a:xfrm>
      </p:grpSpPr>
      <p:sp>
        <p:nvSpPr>
          <p:cNvPr id="32" name="Shape 32"/>
          <p:cNvSpPr/>
          <p:nvPr/>
        </p:nvSpPr>
        <p:spPr>
          <a:xfrm rot="10800000" flipH="1">
            <a:off y="4412699" x="0"/>
            <a:ext cy="730799" cx="9144000"/>
          </a:xfrm>
          <a:prstGeom prst="rect">
            <a:avLst/>
          </a:prstGeom>
          <a:solidFill>
            <a:schemeClr val="lt1"/>
          </a:solidFill>
          <a:ln>
            <a:noFill/>
          </a:ln>
        </p:spPr>
        <p:txBody>
          <a:bodyPr bIns="45700" rIns="91425" lIns="91425" tIns="45700" anchor="ctr" anchorCtr="0">
            <a:noAutofit/>
          </a:bodyPr>
          <a:lstStyle/>
          <a:p/>
        </p:txBody>
      </p:sp>
      <p:sp>
        <p:nvSpPr>
          <p:cNvPr id="33" name="Shape 33"/>
          <p:cNvSpPr/>
          <p:nvPr/>
        </p:nvSpPr>
        <p:spPr>
          <a:xfrm flipH="1">
            <a:off y="3820834"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p:txBody>
      </p:sp>
      <p:sp>
        <p:nvSpPr>
          <p:cNvPr id="34" name="Shape 34"/>
          <p:cNvSpPr/>
          <p:nvPr/>
        </p:nvSpPr>
        <p:spPr>
          <a:xfrm rot="10800000">
            <a:off y="4411617"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p:txBody>
      </p:sp>
      <p:sp>
        <p:nvSpPr>
          <p:cNvPr id="35" name="Shape 35"/>
          <p:cNvSpPr txBox="1"/>
          <p:nvPr>
            <p:ph idx="1" type="body"/>
          </p:nvPr>
        </p:nvSpPr>
        <p:spPr>
          <a:xfrm>
            <a:off y="4421726" x="457200"/>
            <a:ext cy="505200" cx="8229600"/>
          </a:xfrm>
          <a:prstGeom prst="rect">
            <a:avLst/>
          </a:prstGeom>
        </p:spPr>
        <p:txBody>
          <a:bodyPr bIns="91425" rIns="91425" lIns="91425" tIns="91425" anchor="ctr" anchorCtr="0"/>
          <a:lstStyle>
            <a:lvl1pPr indent="152400">
              <a:spcBef>
                <a:spcPts val="0"/>
              </a:spcBef>
              <a:buClr>
                <a:schemeClr val="dk2"/>
              </a:buClr>
              <a:buSzPct val="100000"/>
              <a:buNone/>
              <a:defRPr sz="2400" i="1">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p:nvPr/>
        </p:nvSpPr>
        <p:spPr>
          <a:xfrm>
            <a:off y="76256" x="6676"/>
            <a:ext cy="505479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ctr" anchorCtr="0"/>
          <a:lstStyle>
            <a:lvl1pPr indent="304800" marL="0">
              <a:buClr>
                <a:schemeClr val="lt1"/>
              </a:buClr>
              <a:buSzPct val="100000"/>
              <a:buFont typeface="Georgia"/>
              <a:buNone/>
              <a:defRPr sz="4800">
                <a:solidFill>
                  <a:schemeClr val="lt1"/>
                </a:solidFill>
                <a:latin typeface="Georgia"/>
                <a:ea typeface="Georgia"/>
                <a:cs typeface="Georgia"/>
                <a:sym typeface="Georgia"/>
              </a:defRPr>
            </a:lvl1pPr>
            <a:lvl2pPr indent="304800" marL="0">
              <a:buClr>
                <a:schemeClr val="lt1"/>
              </a:buClr>
              <a:buSzPct val="100000"/>
              <a:buFont typeface="Georgia"/>
              <a:buNone/>
              <a:defRPr sz="4800">
                <a:solidFill>
                  <a:schemeClr val="lt1"/>
                </a:solidFill>
                <a:latin typeface="Georgia"/>
                <a:ea typeface="Georgia"/>
                <a:cs typeface="Georgia"/>
                <a:sym typeface="Georgia"/>
              </a:defRPr>
            </a:lvl2pPr>
            <a:lvl3pPr indent="304800" marL="0">
              <a:buClr>
                <a:schemeClr val="lt1"/>
              </a:buClr>
              <a:buSzPct val="100000"/>
              <a:buFont typeface="Georgia"/>
              <a:buNone/>
              <a:defRPr sz="4800">
                <a:solidFill>
                  <a:schemeClr val="lt1"/>
                </a:solidFill>
                <a:latin typeface="Georgia"/>
                <a:ea typeface="Georgia"/>
                <a:cs typeface="Georgia"/>
                <a:sym typeface="Georgia"/>
              </a:defRPr>
            </a:lvl3pPr>
            <a:lvl4pPr indent="304800" marL="0">
              <a:buClr>
                <a:schemeClr val="lt1"/>
              </a:buClr>
              <a:buSzPct val="100000"/>
              <a:buFont typeface="Georgia"/>
              <a:buNone/>
              <a:defRPr sz="4800">
                <a:solidFill>
                  <a:schemeClr val="lt1"/>
                </a:solidFill>
                <a:latin typeface="Georgia"/>
                <a:ea typeface="Georgia"/>
                <a:cs typeface="Georgia"/>
                <a:sym typeface="Georgia"/>
              </a:defRPr>
            </a:lvl4pPr>
            <a:lvl5pPr indent="304800" marL="0">
              <a:buClr>
                <a:schemeClr val="lt1"/>
              </a:buClr>
              <a:buSzPct val="100000"/>
              <a:buFont typeface="Georgia"/>
              <a:buNone/>
              <a:defRPr sz="4800">
                <a:solidFill>
                  <a:schemeClr val="lt1"/>
                </a:solidFill>
                <a:latin typeface="Georgia"/>
                <a:ea typeface="Georgia"/>
                <a:cs typeface="Georgia"/>
                <a:sym typeface="Georgia"/>
              </a:defRPr>
            </a:lvl5pPr>
            <a:lvl6pPr indent="304800" marL="0">
              <a:buClr>
                <a:schemeClr val="lt1"/>
              </a:buClr>
              <a:buSzPct val="100000"/>
              <a:buFont typeface="Georgia"/>
              <a:buNone/>
              <a:defRPr sz="4800">
                <a:solidFill>
                  <a:schemeClr val="lt1"/>
                </a:solidFill>
                <a:latin typeface="Georgia"/>
                <a:ea typeface="Georgia"/>
                <a:cs typeface="Georgia"/>
                <a:sym typeface="Georgia"/>
              </a:defRPr>
            </a:lvl6pPr>
            <a:lvl7pPr indent="304800" marL="0">
              <a:buClr>
                <a:schemeClr val="lt1"/>
              </a:buClr>
              <a:buSzPct val="100000"/>
              <a:buFont typeface="Georgia"/>
              <a:buNone/>
              <a:defRPr sz="4800">
                <a:solidFill>
                  <a:schemeClr val="lt1"/>
                </a:solidFill>
                <a:latin typeface="Georgia"/>
                <a:ea typeface="Georgia"/>
                <a:cs typeface="Georgia"/>
                <a:sym typeface="Georgia"/>
              </a:defRPr>
            </a:lvl7pPr>
            <a:lvl8pPr indent="304800" marL="0">
              <a:buClr>
                <a:schemeClr val="lt1"/>
              </a:buClr>
              <a:buSzPct val="100000"/>
              <a:buFont typeface="Georgia"/>
              <a:buNone/>
              <a:defRPr sz="4800">
                <a:solidFill>
                  <a:schemeClr val="lt1"/>
                </a:solidFill>
                <a:latin typeface="Georgia"/>
                <a:ea typeface="Georgia"/>
                <a:cs typeface="Georgia"/>
                <a:sym typeface="Georgia"/>
              </a:defRPr>
            </a:lvl8pPr>
            <a:lvl9pPr indent="304800" marL="0">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Clr>
                <a:schemeClr val="dk1"/>
              </a:buClr>
              <a:buSzPct val="100000"/>
              <a:buFont typeface="Georgia"/>
              <a:defRPr sz="3000">
                <a:solidFill>
                  <a:schemeClr val="dk1"/>
                </a:solidFill>
                <a:latin typeface="Georgia"/>
                <a:ea typeface="Georgia"/>
                <a:cs typeface="Georgia"/>
                <a:sym typeface="Georgia"/>
              </a:defRPr>
            </a:lvl1pPr>
            <a:lvl2pPr indent="-133350" marL="742950">
              <a:spcBef>
                <a:spcPts val="480"/>
              </a:spcBef>
              <a:buClr>
                <a:schemeClr val="dk1"/>
              </a:buClr>
              <a:buSzPct val="100000"/>
              <a:buFont typeface="Georgia"/>
              <a:defRPr sz="2400">
                <a:solidFill>
                  <a:schemeClr val="dk1"/>
                </a:solidFill>
                <a:latin typeface="Georgia"/>
                <a:ea typeface="Georgia"/>
                <a:cs typeface="Georgia"/>
                <a:sym typeface="Georgia"/>
              </a:defRPr>
            </a:lvl2pPr>
            <a:lvl3pPr indent="-76200" marL="1143000">
              <a:spcBef>
                <a:spcPts val="480"/>
              </a:spcBef>
              <a:buClr>
                <a:schemeClr val="dk1"/>
              </a:buClr>
              <a:buSzPct val="100000"/>
              <a:buFont typeface="Georgia"/>
              <a:defRPr sz="2400">
                <a:solidFill>
                  <a:schemeClr val="dk1"/>
                </a:solidFill>
                <a:latin typeface="Georgia"/>
                <a:ea typeface="Georgia"/>
                <a:cs typeface="Georgia"/>
                <a:sym typeface="Georgia"/>
              </a:defRPr>
            </a:lvl3pPr>
            <a:lvl4pPr indent="-114300" marL="1600200">
              <a:spcBef>
                <a:spcPts val="360"/>
              </a:spcBef>
              <a:buClr>
                <a:schemeClr val="dk1"/>
              </a:buClr>
              <a:buSzPct val="100000"/>
              <a:buFont typeface="Georgia"/>
              <a:defRPr sz="1800">
                <a:solidFill>
                  <a:schemeClr val="dk1"/>
                </a:solidFill>
                <a:latin typeface="Georgia"/>
                <a:ea typeface="Georgia"/>
                <a:cs typeface="Georgia"/>
                <a:sym typeface="Georgia"/>
              </a:defRPr>
            </a:lvl4pPr>
            <a:lvl5pPr indent="-114300" marL="2057400">
              <a:spcBef>
                <a:spcPts val="360"/>
              </a:spcBef>
              <a:buClr>
                <a:schemeClr val="dk1"/>
              </a:buClr>
              <a:buSzPct val="100000"/>
              <a:buFont typeface="Georgia"/>
              <a:defRPr sz="1800">
                <a:solidFill>
                  <a:schemeClr val="dk1"/>
                </a:solidFill>
                <a:latin typeface="Georgia"/>
                <a:ea typeface="Georgia"/>
                <a:cs typeface="Georgia"/>
                <a:sym typeface="Georgia"/>
              </a:defRPr>
            </a:lvl5pPr>
            <a:lvl6pPr indent="-114300" marL="2514600">
              <a:spcBef>
                <a:spcPts val="360"/>
              </a:spcBef>
              <a:buClr>
                <a:schemeClr val="dk1"/>
              </a:buClr>
              <a:buSzPct val="100000"/>
              <a:buFont typeface="Georgia"/>
              <a:defRPr sz="1800">
                <a:solidFill>
                  <a:schemeClr val="dk1"/>
                </a:solidFill>
                <a:latin typeface="Georgia"/>
                <a:ea typeface="Georgia"/>
                <a:cs typeface="Georgia"/>
                <a:sym typeface="Georgia"/>
              </a:defRPr>
            </a:lvl6pPr>
            <a:lvl7pPr indent="-114300" marL="2971800">
              <a:spcBef>
                <a:spcPts val="360"/>
              </a:spcBef>
              <a:buClr>
                <a:schemeClr val="dk1"/>
              </a:buClr>
              <a:buSzPct val="100000"/>
              <a:buFont typeface="Georgia"/>
              <a:defRPr sz="1800">
                <a:solidFill>
                  <a:schemeClr val="dk1"/>
                </a:solidFill>
                <a:latin typeface="Georgia"/>
                <a:ea typeface="Georgia"/>
                <a:cs typeface="Georgia"/>
                <a:sym typeface="Georgia"/>
              </a:defRPr>
            </a:lvl7pPr>
            <a:lvl8pPr indent="-114300" marL="3429000">
              <a:spcBef>
                <a:spcPts val="360"/>
              </a:spcBef>
              <a:buClr>
                <a:schemeClr val="dk1"/>
              </a:buClr>
              <a:buSzPct val="100000"/>
              <a:buFont typeface="Georgia"/>
              <a:defRPr sz="1800">
                <a:solidFill>
                  <a:schemeClr val="dk1"/>
                </a:solidFill>
                <a:latin typeface="Georgia"/>
                <a:ea typeface="Georgia"/>
                <a:cs typeface="Georgia"/>
                <a:sym typeface="Georgia"/>
              </a:defRPr>
            </a:lvl8pPr>
            <a:lvl9pPr indent="-114300" marL="3886200">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2.jpg" Type="http://schemas.openxmlformats.org/officeDocument/2006/relationships/image" Id="rId4"/><Relationship Target="../media/image00.jpg" Type="http://schemas.openxmlformats.org/officeDocument/2006/relationships/image" Id="rId3"/><Relationship Target="../media/image09.jpg" Type="http://schemas.openxmlformats.org/officeDocument/2006/relationships/image" Id="rId5"/></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10.jpg" Type="http://schemas.openxmlformats.org/officeDocument/2006/relationships/image" Id="rId4"/><Relationship Target="../media/image06.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3.png" Type="http://schemas.openxmlformats.org/officeDocument/2006/relationships/image" Id="rId4"/><Relationship Target="../media/image01.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4"/><Relationship Target="../media/image04.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1746892" x="685800"/>
            <a:ext cy="1238099" cx="7772400"/>
          </a:xfrm>
          <a:prstGeom prst="rect">
            <a:avLst/>
          </a:prstGeom>
        </p:spPr>
        <p:txBody>
          <a:bodyPr bIns="91425" rIns="91425" lIns="91425" tIns="91425" anchor="b" anchorCtr="0">
            <a:noAutofit/>
          </a:bodyPr>
          <a:lstStyle/>
          <a:p>
            <a:pPr>
              <a:buNone/>
            </a:pPr>
            <a:r>
              <a:rPr lang="en"/>
              <a:t>Picking the Perfect Pen</a:t>
            </a:r>
          </a:p>
        </p:txBody>
      </p:sp>
      <p:sp>
        <p:nvSpPr>
          <p:cNvPr id="40" name="Shape 40"/>
          <p:cNvSpPr txBox="1"/>
          <p:nvPr>
            <p:ph idx="1" type="subTitle"/>
          </p:nvPr>
        </p:nvSpPr>
        <p:spPr>
          <a:xfrm>
            <a:off y="2900547" x="685800"/>
            <a:ext cy="875100" cx="7772400"/>
          </a:xfrm>
          <a:prstGeom prst="rect">
            <a:avLst/>
          </a:prstGeom>
        </p:spPr>
        <p:txBody>
          <a:bodyPr bIns="91425" rIns="91425" lIns="91425" tIns="91425" anchor="t" anchorCtr="0">
            <a:noAutofit/>
          </a:bodyPr>
          <a:lstStyle/>
          <a:p>
            <a:pPr>
              <a:buNone/>
            </a:pPr>
            <a:r>
              <a:rPr lang="en"/>
              <a:t>By Emily Yates, Kofi Wellington, Austin Young, and Jonathan Scott Weiss</a:t>
            </a:r>
          </a:p>
        </p:txBody>
      </p:sp>
      <p:sp>
        <p:nvSpPr>
          <p:cNvPr id="41" name="Shape 41"/>
          <p:cNvSpPr/>
          <p:nvPr/>
        </p:nvSpPr>
        <p:spPr>
          <a:xfrm>
            <a:off y="3775650" x="1233075"/>
            <a:ext cy="1331399" cx="1331399"/>
          </a:xfrm>
          <a:prstGeom prst="rect">
            <a:avLst/>
          </a:prstGeom>
          <a:blipFill>
            <a:blip r:embed="rId3"/>
            <a:stretch>
              <a:fillRect/>
            </a:stretch>
          </a:blipFill>
        </p:spPr>
      </p:sp>
      <p:sp>
        <p:nvSpPr>
          <p:cNvPr id="42" name="Shape 42"/>
          <p:cNvSpPr/>
          <p:nvPr/>
        </p:nvSpPr>
        <p:spPr>
          <a:xfrm>
            <a:off y="3775650" x="3906300"/>
            <a:ext cy="1331400" cx="1331400"/>
          </a:xfrm>
          <a:prstGeom prst="rect">
            <a:avLst/>
          </a:prstGeom>
          <a:blipFill>
            <a:blip r:embed="rId4"/>
            <a:stretch>
              <a:fillRect/>
            </a:stretch>
          </a:blipFill>
        </p:spPr>
      </p:sp>
      <p:sp>
        <p:nvSpPr>
          <p:cNvPr id="43" name="Shape 43"/>
          <p:cNvSpPr/>
          <p:nvPr/>
        </p:nvSpPr>
        <p:spPr>
          <a:xfrm>
            <a:off y="3775650" x="6641675"/>
            <a:ext cy="1331401" cx="1331401"/>
          </a:xfrm>
          <a:prstGeom prst="rect">
            <a:avLst/>
          </a:prstGeom>
          <a:blipFill>
            <a:blip r:embed="rId5"/>
            <a:stretch>
              <a:fillRect/>
            </a:stretch>
          </a:blipFill>
        </p:spPr>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Results Continued</a:t>
            </a:r>
          </a:p>
        </p:txBody>
      </p:sp>
      <p:sp>
        <p:nvSpPr>
          <p:cNvPr id="105" name="Shape 105"/>
          <p:cNvSpPr txBox="1"/>
          <p:nvPr>
            <p:ph idx="1" type="body"/>
          </p:nvPr>
        </p:nvSpPr>
        <p:spPr>
          <a:xfrm>
            <a:off y="1200150" x="457200"/>
            <a:ext cy="3725699" cx="8229600"/>
          </a:xfrm>
          <a:prstGeom prst="rect">
            <a:avLst/>
          </a:prstGeom>
        </p:spPr>
        <p:txBody>
          <a:bodyPr bIns="91425" rIns="91425" lIns="91425" tIns="91425" anchor="t" anchorCtr="0">
            <a:noAutofit/>
          </a:bodyPr>
          <a:lstStyle/>
          <a:p>
            <a:pPr lvl="0">
              <a:buNone/>
            </a:pPr>
            <a:r>
              <a:rPr lang="en"/>
              <a:t>
</a:t>
            </a:r>
          </a:p>
        </p:txBody>
      </p:sp>
      <p:sp>
        <p:nvSpPr>
          <p:cNvPr id="106" name="Shape 106"/>
          <p:cNvSpPr txBox="1"/>
          <p:nvPr/>
        </p:nvSpPr>
        <p:spPr>
          <a:xfrm>
            <a:off y="1200150" x="457200"/>
            <a:ext cy="457200" cx="6265199"/>
          </a:xfrm>
          <a:prstGeom prst="rect">
            <a:avLst/>
          </a:prstGeom>
        </p:spPr>
        <p:txBody>
          <a:bodyPr bIns="91425" rIns="91425" lIns="91425" tIns="91425" anchor="t" anchorCtr="0">
            <a:noAutofit/>
          </a:bodyPr>
          <a:lstStyle/>
          <a:p>
            <a:pPr>
              <a:buNone/>
            </a:pPr>
            <a:r>
              <a:rPr lang="en"/>
              <a:t>Figure 4: Chart for Ranking Criteria with Weighted Points</a:t>
            </a:r>
          </a:p>
        </p:txBody>
      </p:sp>
      <p:sp>
        <p:nvSpPr>
          <p:cNvPr id="107" name="Shape 107"/>
          <p:cNvSpPr/>
          <p:nvPr/>
        </p:nvSpPr>
        <p:spPr>
          <a:xfrm>
            <a:off y="1629475" x="535825"/>
            <a:ext cy="3324225" cx="8150974"/>
          </a:xfrm>
          <a:prstGeom prst="rect">
            <a:avLst/>
          </a:prstGeom>
          <a:blipFill>
            <a:blip r:embed="rId3"/>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y="0" x="0"/>
          <a:ext cy="0" cx="0"/>
          <a:chOff y="0" x="0"/>
          <a:chExt cy="0" cx="0"/>
        </a:xfrm>
      </p:grpSpPr>
      <p:sp>
        <p:nvSpPr>
          <p:cNvPr id="112" name="Shape 112"/>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sz="4500" lang="en"/>
              <a:t>Conclusion &amp; Recommendation</a:t>
            </a:r>
          </a:p>
        </p:txBody>
      </p:sp>
      <p:sp>
        <p:nvSpPr>
          <p:cNvPr id="113" name="Shape 11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2000" lang="en"/>
              <a:t>Conclusion</a:t>
            </a:r>
          </a:p>
          <a:p>
            <a:pPr rtl="0" lvl="0">
              <a:buNone/>
            </a:pPr>
            <a:r>
              <a:rPr sz="2000" lang="en"/>
              <a:t>Because we used a weighted point system, we were able to calculate which criteria were more important to the participants and give a pen recommendation based on it. While the answer to which pen was preferred most seemed clear, the total points were very close between two of our options.</a:t>
            </a:r>
          </a:p>
          <a:p>
            <a:pPr rtl="0" lvl="0">
              <a:buNone/>
            </a:pPr>
            <a:r>
              <a:rPr b="1" sz="2000" lang="en"/>
              <a:t>Recommendation</a:t>
            </a:r>
          </a:p>
          <a:p>
            <a:pPr>
              <a:buNone/>
            </a:pPr>
            <a:r>
              <a:rPr sz="2000" lang="en"/>
              <a:t>We recommend the Pentel Wow if Smoothness, Visual Appeal of Ink, and Comfort are the most important pen traits to you, but if Price per Pen is your primary concern the BIC Cristal is a close runner-up and costs a quarter of the price per pen.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y="0" x="0"/>
          <a:ext cy="0" cx="0"/>
          <a:chOff y="0" x="0"/>
          <a:chExt cy="0" cx="0"/>
        </a:xfrm>
      </p:grpSpPr>
      <p:sp>
        <p:nvSpPr>
          <p:cNvPr id="118" name="Shape 118"/>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Recommendation Continued</a:t>
            </a:r>
          </a:p>
        </p:txBody>
      </p:sp>
      <p:sp>
        <p:nvSpPr>
          <p:cNvPr id="119" name="Shape 11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1800" lang="en"/>
              <a:t>BIC</a:t>
            </a:r>
            <a:r>
              <a:rPr baseline="30000" sz="1800" lang="en"/>
              <a:t>®</a:t>
            </a:r>
            <a:r>
              <a:rPr sz="1800" lang="en"/>
              <a:t> Crystal</a:t>
            </a:r>
            <a:r>
              <a:rPr baseline="30000" sz="1800" lang="en"/>
              <a:t>®</a:t>
            </a:r>
          </a:p>
          <a:p>
            <a:pPr rtl="0" lvl="0" indent="-342900" marL="457200">
              <a:lnSpc>
                <a:spcPct val="115000"/>
              </a:lnSpc>
              <a:spcBef>
                <a:spcPts val="0"/>
              </a:spcBef>
              <a:buClr>
                <a:schemeClr val="dk1"/>
              </a:buClr>
              <a:buSzPct val="100000"/>
              <a:buFont typeface="Georgia"/>
              <a:buChar char="➢"/>
            </a:pPr>
            <a:r>
              <a:rPr sz="1800" lang="en"/>
              <a:t> $1.14/10 = $0.11 per pen</a:t>
            </a:r>
          </a:p>
          <a:p>
            <a:pPr rtl="0" lvl="0" indent="-342900" marL="457200">
              <a:lnSpc>
                <a:spcPct val="115000"/>
              </a:lnSpc>
              <a:spcBef>
                <a:spcPts val="0"/>
              </a:spcBef>
              <a:buClr>
                <a:schemeClr val="dk1"/>
              </a:buClr>
              <a:buSzPct val="100000"/>
              <a:buFont typeface="Georgia"/>
              <a:buChar char="➢"/>
            </a:pPr>
            <a:r>
              <a:rPr sz="1800" lang="en"/>
              <a:t> </a:t>
            </a:r>
            <a:r>
              <a:rPr b="1" sz="1800" lang="en"/>
              <a:t>Overall Points</a:t>
            </a:r>
            <a:r>
              <a:rPr sz="1800" lang="en"/>
              <a:t> - 52.89 points</a:t>
            </a:r>
          </a:p>
          <a:p>
            <a:pPr rtl="0" lvl="0">
              <a:buNone/>
            </a:pPr>
            <a:r>
              <a:rPr sz="1800" lang="en"/>
              <a:t>Pentel</a:t>
            </a:r>
            <a:r>
              <a:rPr baseline="30000" sz="1800" lang="en"/>
              <a:t>®</a:t>
            </a:r>
            <a:r>
              <a:rPr sz="1800" lang="en"/>
              <a:t> Wow™ </a:t>
            </a:r>
          </a:p>
          <a:p>
            <a:pPr rtl="0" lvl="0" indent="-342900" marL="457200">
              <a:buClr>
                <a:schemeClr val="dk1"/>
              </a:buClr>
              <a:buSzPct val="100000"/>
              <a:buFont typeface="Georgia"/>
              <a:buChar char="➢"/>
            </a:pPr>
            <a:r>
              <a:rPr sz="1800" lang="en"/>
              <a:t> $2.22/5 = $0.44 per pen</a:t>
            </a:r>
          </a:p>
          <a:p>
            <a:pPr rtl="0" lvl="0" indent="-342900" marL="457200">
              <a:buClr>
                <a:schemeClr val="dk1"/>
              </a:buClr>
              <a:buSzPct val="100000"/>
              <a:buFont typeface="Georgia"/>
              <a:buChar char="➢"/>
            </a:pPr>
            <a:r>
              <a:rPr sz="1800" lang="en"/>
              <a:t> </a:t>
            </a:r>
            <a:r>
              <a:rPr b="1" sz="1800" lang="en"/>
              <a:t>Overall Points</a:t>
            </a:r>
            <a:r>
              <a:rPr sz="1800" lang="en"/>
              <a:t> - 54.08 points</a:t>
            </a:r>
          </a:p>
          <a:p>
            <a:pPr>
              <a:buNone/>
            </a:pPr>
            <a:br>
              <a:rPr sz="1800" lang="en"/>
            </a:br>
            <a:r>
              <a:rPr sz="1800" lang="en"/>
              <a:t>While Pentel</a:t>
            </a:r>
            <a:r>
              <a:rPr baseline="30000" sz="1800" lang="en"/>
              <a:t>®</a:t>
            </a:r>
            <a:r>
              <a:rPr sz="1800" lang="en"/>
              <a:t> Wow™</a:t>
            </a:r>
            <a:r>
              <a:rPr b="1" sz="1800" lang="en"/>
              <a:t> </a:t>
            </a:r>
            <a:r>
              <a:rPr sz="1800" lang="en"/>
              <a:t>has the most points overall, it is 4 times more expensive per pen than the BIC</a:t>
            </a:r>
            <a:r>
              <a:rPr baseline="30000" sz="1800" lang="en"/>
              <a:t>®</a:t>
            </a:r>
            <a:r>
              <a:rPr sz="1800" lang="en"/>
              <a:t> Cristal</a:t>
            </a:r>
            <a:r>
              <a:rPr baseline="30000" sz="1800" lang="en"/>
              <a:t>®</a:t>
            </a:r>
            <a:r>
              <a:rPr sz="1800" lang="en"/>
              <a:t> and comes in a package with half the number of pens.  BIC</a:t>
            </a:r>
            <a:r>
              <a:rPr baseline="30000" sz="1800" lang="en"/>
              <a:t>®</a:t>
            </a:r>
            <a:r>
              <a:rPr sz="1800" lang="en"/>
              <a:t> Cristal</a:t>
            </a:r>
            <a:r>
              <a:rPr baseline="30000" sz="1800" lang="en"/>
              <a:t>®</a:t>
            </a:r>
            <a:r>
              <a:rPr sz="1800" lang="en"/>
              <a:t> is a more cost-effective pen.</a:t>
            </a:r>
            <a:r>
              <a:rPr b="1" sz="1800" lang="en"/>
              <a:t>  </a:t>
            </a:r>
          </a:p>
        </p:txBody>
      </p:sp>
      <p:sp>
        <p:nvSpPr>
          <p:cNvPr id="120" name="Shape 120"/>
          <p:cNvSpPr/>
          <p:nvPr/>
        </p:nvSpPr>
        <p:spPr>
          <a:xfrm>
            <a:off y="1706187" x="4234850"/>
            <a:ext cy="2073175" cx="1969524"/>
          </a:xfrm>
          <a:prstGeom prst="rect">
            <a:avLst/>
          </a:prstGeom>
          <a:blipFill>
            <a:blip r:embed="rId3"/>
            <a:stretch>
              <a:fillRect/>
            </a:stretch>
          </a:blipFill>
        </p:spPr>
      </p:sp>
      <p:sp>
        <p:nvSpPr>
          <p:cNvPr id="121" name="Shape 121"/>
          <p:cNvSpPr/>
          <p:nvPr/>
        </p:nvSpPr>
        <p:spPr>
          <a:xfrm>
            <a:off y="1701487" x="6535100"/>
            <a:ext cy="2234950" cx="2234950"/>
          </a:xfrm>
          <a:prstGeom prst="rect">
            <a:avLst/>
          </a:prstGeom>
          <a:blipFill>
            <a:blip r:embed="rId4"/>
            <a:stretch>
              <a:fillRect/>
            </a:stretch>
          </a:blipFill>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Introduction</a:t>
            </a:r>
          </a:p>
        </p:txBody>
      </p:sp>
      <p:sp>
        <p:nvSpPr>
          <p:cNvPr id="49" name="Shape 4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000" lang="en"/>
              <a:t>24 participants were asked to rank 3 pens that are available at Kroger</a:t>
            </a:r>
            <a:r>
              <a:rPr baseline="30000" sz="2000" lang="en">
                <a:solidFill>
                  <a:srgbClr val="000000"/>
                </a:solidFill>
              </a:rPr>
              <a:t>®</a:t>
            </a:r>
            <a:r>
              <a:rPr sz="2000" lang="en">
                <a:latin typeface="Arial"/>
                <a:ea typeface="Arial"/>
                <a:cs typeface="Arial"/>
                <a:sym typeface="Arial"/>
              </a:rPr>
              <a:t> </a:t>
            </a:r>
            <a:r>
              <a:rPr sz="2000" lang="en"/>
              <a:t>in packages of 5 or more.</a:t>
            </a:r>
          </a:p>
          <a:p>
            <a:r>
              <a:t/>
            </a:r>
          </a:p>
          <a:p>
            <a:pPr rtl="0" lvl="0" indent="-355600" marL="457200">
              <a:buClr>
                <a:schemeClr val="dk1"/>
              </a:buClr>
              <a:buSzPct val="100000"/>
              <a:buFont typeface="Georgia"/>
              <a:buChar char="➢"/>
            </a:pPr>
            <a:r>
              <a:rPr sz="2000" lang="en"/>
              <a:t>Papermate</a:t>
            </a:r>
            <a:r>
              <a:rPr baseline="30000" sz="2000" lang="en"/>
              <a:t>®</a:t>
            </a:r>
          </a:p>
          <a:p>
            <a:r>
              <a:t/>
            </a:r>
          </a:p>
          <a:p>
            <a:pPr rtl="0" lvl="0" indent="-355600" marL="457200">
              <a:buClr>
                <a:schemeClr val="dk1"/>
              </a:buClr>
              <a:buSzPct val="100000"/>
              <a:buFont typeface="Georgia"/>
              <a:buChar char="➢"/>
            </a:pPr>
            <a:r>
              <a:rPr sz="2000" lang="en"/>
              <a:t>BIC</a:t>
            </a:r>
            <a:r>
              <a:rPr baseline="30000" sz="2000" lang="en"/>
              <a:t>®</a:t>
            </a:r>
            <a:r>
              <a:rPr sz="2000" lang="en"/>
              <a:t> Cristal</a:t>
            </a:r>
            <a:r>
              <a:rPr baseline="30000" sz="2000" lang="en"/>
              <a:t>®</a:t>
            </a:r>
          </a:p>
          <a:p>
            <a:r>
              <a:t/>
            </a:r>
          </a:p>
          <a:p>
            <a:pPr rtl="0" lvl="0" indent="-355600" marL="457200">
              <a:buClr>
                <a:schemeClr val="dk1"/>
              </a:buClr>
              <a:buSzPct val="100000"/>
              <a:buFont typeface="Georgia"/>
              <a:buChar char="➢"/>
            </a:pPr>
            <a:r>
              <a:rPr sz="2000" lang="en"/>
              <a:t>Pentel</a:t>
            </a:r>
            <a:r>
              <a:rPr baseline="30000" sz="2000" lang="en"/>
              <a:t>®</a:t>
            </a:r>
            <a:r>
              <a:rPr sz="2000" lang="en"/>
              <a:t> Wow™</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Introduction Continued</a:t>
            </a:r>
          </a:p>
        </p:txBody>
      </p:sp>
      <p:sp>
        <p:nvSpPr>
          <p:cNvPr id="55" name="Shape 5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000" lang="en"/>
              <a:t>We evaluated these pens from survey data we obtained using the following criteria:</a:t>
            </a:r>
          </a:p>
          <a:p>
            <a:pPr rtl="0" lvl="0" indent="-355600" marL="457200">
              <a:buClr>
                <a:schemeClr val="dk1"/>
              </a:buClr>
              <a:buSzPct val="100000"/>
              <a:buFont typeface="Georgia"/>
              <a:buChar char="➢"/>
            </a:pPr>
            <a:r>
              <a:rPr sz="2000" lang="en"/>
              <a:t>Smoothness</a:t>
            </a:r>
          </a:p>
          <a:p>
            <a:r>
              <a:t/>
            </a:r>
          </a:p>
          <a:p>
            <a:pPr rtl="0" lvl="0" indent="-355600" marL="457200">
              <a:buClr>
                <a:schemeClr val="dk1"/>
              </a:buClr>
              <a:buSzPct val="100000"/>
              <a:buFont typeface="Georgia"/>
              <a:buChar char="➢"/>
            </a:pPr>
            <a:r>
              <a:rPr sz="2000" lang="en"/>
              <a:t>Visual Appeal of Ink</a:t>
            </a:r>
          </a:p>
          <a:p>
            <a:r>
              <a:t/>
            </a:r>
          </a:p>
          <a:p>
            <a:pPr rtl="0" lvl="0" indent="-355600" marL="457200">
              <a:buClr>
                <a:schemeClr val="dk1"/>
              </a:buClr>
              <a:buSzPct val="100000"/>
              <a:buFont typeface="Georgia"/>
              <a:buChar char="➢"/>
            </a:pPr>
            <a:r>
              <a:rPr sz="2000" lang="en"/>
              <a:t>Price per Pen</a:t>
            </a:r>
          </a:p>
          <a:p>
            <a:r>
              <a:t/>
            </a:r>
          </a:p>
          <a:p>
            <a:pPr lvl="0" indent="-355600" marL="457200">
              <a:buClr>
                <a:schemeClr val="dk1"/>
              </a:buClr>
              <a:buSzPct val="100000"/>
              <a:buFont typeface="Georgia"/>
              <a:buChar char="➢"/>
            </a:pPr>
            <a:r>
              <a:rPr sz="2000" lang="en"/>
              <a:t>Comfort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Methods</a:t>
            </a:r>
          </a:p>
        </p:txBody>
      </p:sp>
      <p:sp>
        <p:nvSpPr>
          <p:cNvPr id="61" name="Shape 61"/>
          <p:cNvSpPr txBox="1"/>
          <p:nvPr>
            <p:ph idx="1" type="body"/>
          </p:nvPr>
        </p:nvSpPr>
        <p:spPr>
          <a:xfrm>
            <a:off y="1200150" x="457200"/>
            <a:ext cy="3725699" cx="8229600"/>
          </a:xfrm>
          <a:prstGeom prst="rect">
            <a:avLst/>
          </a:prstGeom>
        </p:spPr>
        <p:txBody>
          <a:bodyPr bIns="91425" rIns="91425" lIns="91425" tIns="91425" anchor="t" anchorCtr="0">
            <a:noAutofit/>
          </a:bodyPr>
          <a:lstStyle/>
          <a:p>
            <a:pPr>
              <a:buNone/>
            </a:pPr>
            <a:r>
              <a:rPr sz="2000" lang="en"/>
              <a:t>We first had participants test each pen and rate each criterion from 1-3, 3 being excellent and 1 being sub par.</a:t>
            </a:r>
          </a:p>
        </p:txBody>
      </p:sp>
      <p:sp>
        <p:nvSpPr>
          <p:cNvPr id="62" name="Shape 62"/>
          <p:cNvSpPr txBox="1"/>
          <p:nvPr/>
        </p:nvSpPr>
        <p:spPr>
          <a:xfrm>
            <a:off y="3740825" x="1147300"/>
            <a:ext cy="457200" cx="4954800"/>
          </a:xfrm>
          <a:prstGeom prst="rect">
            <a:avLst/>
          </a:prstGeom>
        </p:spPr>
        <p:txBody>
          <a:bodyPr bIns="91425" rIns="91425" lIns="91425" tIns="91425" anchor="t" anchorCtr="0">
            <a:noAutofit/>
          </a:bodyPr>
          <a:lstStyle/>
          <a:p>
            <a:pPr>
              <a:buNone/>
            </a:pPr>
            <a:r>
              <a:rPr lang="en">
                <a:latin typeface="Georgia"/>
                <a:ea typeface="Georgia"/>
                <a:cs typeface="Georgia"/>
                <a:sym typeface="Georgia"/>
              </a:rPr>
              <a:t>Figure 1: Survey Ranking Criteria for Each Pen</a:t>
            </a:r>
          </a:p>
        </p:txBody>
      </p:sp>
      <p:sp>
        <p:nvSpPr>
          <p:cNvPr id="63" name="Shape 63"/>
          <p:cNvSpPr/>
          <p:nvPr/>
        </p:nvSpPr>
        <p:spPr>
          <a:xfrm>
            <a:off y="2361962" x="1226575"/>
            <a:ext cy="428625" cx="5257800"/>
          </a:xfrm>
          <a:prstGeom prst="rect">
            <a:avLst/>
          </a:prstGeom>
          <a:blipFill>
            <a:blip r:embed="rId3"/>
            <a:stretch>
              <a:fillRect/>
            </a:stretch>
          </a:blipFill>
          <a:ln>
            <a:noFill/>
          </a:ln>
        </p:spPr>
      </p:sp>
      <p:sp>
        <p:nvSpPr>
          <p:cNvPr id="64" name="Shape 64"/>
          <p:cNvSpPr/>
          <p:nvPr/>
        </p:nvSpPr>
        <p:spPr>
          <a:xfrm>
            <a:off y="2788325" x="1189037"/>
            <a:ext cy="952500" cx="5800725"/>
          </a:xfrm>
          <a:prstGeom prst="rect">
            <a:avLst/>
          </a:prstGeom>
          <a:blipFill>
            <a:blip r:embed="rId4"/>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Methods Continued</a:t>
            </a:r>
          </a:p>
        </p:txBody>
      </p:sp>
      <p:sp>
        <p:nvSpPr>
          <p:cNvPr id="70" name="Shape 7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000" lang="en"/>
              <a:t>We then asked the participants to rank each of the criterion from 1-10. 10 being most important and 1 being least important when they are buying pens.</a:t>
            </a:r>
          </a:p>
        </p:txBody>
      </p:sp>
      <p:sp>
        <p:nvSpPr>
          <p:cNvPr id="71" name="Shape 71"/>
          <p:cNvSpPr txBox="1"/>
          <p:nvPr/>
        </p:nvSpPr>
        <p:spPr>
          <a:xfrm>
            <a:off y="4183650" x="1298800"/>
            <a:ext cy="457200" cx="5905500"/>
          </a:xfrm>
          <a:prstGeom prst="rect">
            <a:avLst/>
          </a:prstGeom>
        </p:spPr>
        <p:txBody>
          <a:bodyPr bIns="91425" rIns="91425" lIns="91425" tIns="91425" anchor="t" anchorCtr="0">
            <a:noAutofit/>
          </a:bodyPr>
          <a:lstStyle/>
          <a:p>
            <a:pPr>
              <a:buNone/>
            </a:pPr>
            <a:r>
              <a:rPr lang="en">
                <a:latin typeface="Georgia"/>
                <a:ea typeface="Georgia"/>
                <a:cs typeface="Georgia"/>
                <a:sym typeface="Georgia"/>
              </a:rPr>
              <a:t>Figure 2: Survey Ranking Criteria in Importance when Pen Shopping</a:t>
            </a:r>
          </a:p>
        </p:txBody>
      </p:sp>
      <p:sp>
        <p:nvSpPr>
          <p:cNvPr id="72" name="Shape 72"/>
          <p:cNvSpPr/>
          <p:nvPr/>
        </p:nvSpPr>
        <p:spPr>
          <a:xfrm>
            <a:off y="2468800" x="1298800"/>
            <a:ext cy="533400" cx="5905500"/>
          </a:xfrm>
          <a:prstGeom prst="rect">
            <a:avLst/>
          </a:prstGeom>
          <a:blipFill>
            <a:blip r:embed="rId3"/>
            <a:stretch>
              <a:fillRect/>
            </a:stretch>
          </a:blipFill>
          <a:ln>
            <a:noFill/>
          </a:ln>
        </p:spPr>
      </p:sp>
      <p:sp>
        <p:nvSpPr>
          <p:cNvPr id="73" name="Shape 73"/>
          <p:cNvSpPr/>
          <p:nvPr/>
        </p:nvSpPr>
        <p:spPr>
          <a:xfrm>
            <a:off y="2929612" x="1371362"/>
            <a:ext cy="1171575" cx="2695575"/>
          </a:xfrm>
          <a:prstGeom prst="rect">
            <a:avLst/>
          </a:prstGeom>
          <a:blipFill>
            <a:blip r:embed="rId4"/>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Methods Continued</a:t>
            </a:r>
          </a:p>
        </p:txBody>
      </p:sp>
      <p:sp>
        <p:nvSpPr>
          <p:cNvPr id="79" name="Shape 7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000" lang="en"/>
              <a:t>Smoothness, Visual Appeal of Ink, and Comfort were evaluated by the participants:</a:t>
            </a:r>
          </a:p>
          <a:p>
            <a:pPr rtl="0" lvl="0" indent="-355600" marL="457200">
              <a:buClr>
                <a:schemeClr val="dk1"/>
              </a:buClr>
              <a:buSzPct val="100000"/>
              <a:buFont typeface="Georgia"/>
              <a:buChar char="➢"/>
            </a:pPr>
            <a:r>
              <a:rPr sz="2000" lang="en"/>
              <a:t>Smoothness: Pens were evaluated by how easily they wrote, 3 being very easily and 1 being poorly.</a:t>
            </a:r>
          </a:p>
          <a:p>
            <a:r>
              <a:t/>
            </a:r>
          </a:p>
          <a:p>
            <a:pPr rtl="0" lvl="0" indent="-355600" marL="457200">
              <a:buClr>
                <a:schemeClr val="dk1"/>
              </a:buClr>
              <a:buSzPct val="100000"/>
              <a:buFont typeface="Georgia"/>
              <a:buChar char="➢"/>
            </a:pPr>
            <a:r>
              <a:rPr sz="2000" lang="en"/>
              <a:t>Visual Appeal of Ink: Pens were ranked by how the ink looked on paper, 3 being very dark and 1 being light.</a:t>
            </a:r>
          </a:p>
          <a:p>
            <a:r>
              <a:t/>
            </a:r>
          </a:p>
          <a:p>
            <a:pPr lvl="0" indent="-355600" marL="457200">
              <a:buClr>
                <a:schemeClr val="dk1"/>
              </a:buClr>
              <a:buSzPct val="100000"/>
              <a:buFont typeface="Georgia"/>
              <a:buChar char="➢"/>
            </a:pPr>
            <a:r>
              <a:rPr sz="2000" lang="en"/>
              <a:t>Comfort: Pens were ranked by how they felt in the hand, 3 being very comfortable and 1 being uncomfortable.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Methods Continued</a:t>
            </a:r>
          </a:p>
        </p:txBody>
      </p:sp>
      <p:sp>
        <p:nvSpPr>
          <p:cNvPr id="85" name="Shape 85"/>
          <p:cNvSpPr txBox="1"/>
          <p:nvPr>
            <p:ph idx="1" type="body"/>
          </p:nvPr>
        </p:nvSpPr>
        <p:spPr>
          <a:xfrm>
            <a:off y="1191550" x="457200"/>
            <a:ext cy="3725699" cx="8229600"/>
          </a:xfrm>
          <a:prstGeom prst="rect">
            <a:avLst/>
          </a:prstGeom>
        </p:spPr>
        <p:txBody>
          <a:bodyPr bIns="91425" rIns="91425" lIns="91425" tIns="91425" anchor="t" anchorCtr="0">
            <a:noAutofit/>
          </a:bodyPr>
          <a:lstStyle/>
          <a:p>
            <a:pPr rtl="0" lvl="0">
              <a:buNone/>
            </a:pPr>
            <a:r>
              <a:rPr sz="2000" lang="en"/>
              <a:t>The points for Price per Pen were calculated by our team:</a:t>
            </a:r>
          </a:p>
          <a:p>
            <a:r>
              <a:t/>
            </a:r>
          </a:p>
          <a:p>
            <a:pPr rtl="0" lvl="0" indent="-355600" marL="457200">
              <a:buClr>
                <a:schemeClr val="dk1"/>
              </a:buClr>
              <a:buSzPct val="100000"/>
              <a:buFont typeface="Georgia"/>
              <a:buChar char="➢"/>
            </a:pPr>
            <a:r>
              <a:rPr sz="2000" lang="en"/>
              <a:t>Ranked the pens from 1-3 (least to most expensive) </a:t>
            </a:r>
          </a:p>
          <a:p>
            <a:r>
              <a:t/>
            </a:r>
          </a:p>
          <a:p>
            <a:pPr rtl="0" lvl="0" indent="-355600" marL="457200">
              <a:buClr>
                <a:schemeClr val="dk1"/>
              </a:buClr>
              <a:buSzPct val="100000"/>
              <a:buFont typeface="Georgia"/>
              <a:buChar char="➢"/>
            </a:pPr>
            <a:r>
              <a:rPr sz="2000" lang="en"/>
              <a:t>Multiplied each number by 24 (the number of participants)</a:t>
            </a:r>
          </a:p>
          <a:p>
            <a:r>
              <a:t/>
            </a:r>
          </a:p>
          <a:p>
            <a:pPr lvl="0" indent="-355600" marL="457200">
              <a:buClr>
                <a:schemeClr val="dk1"/>
              </a:buClr>
              <a:buSzPct val="100000"/>
              <a:buFont typeface="Georgia"/>
              <a:buChar char="➢"/>
            </a:pPr>
            <a:r>
              <a:rPr sz="2000" lang="en"/>
              <a:t>Obtained unweighted points for each type of pen</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y="0" x="0"/>
          <a:ext cy="0" cx="0"/>
          <a:chOff y="0" x="0"/>
          <a:chExt cy="0" cx="0"/>
        </a:xfrm>
      </p:grpSpPr>
      <p:sp>
        <p:nvSpPr>
          <p:cNvPr id="90" name="Shape 90"/>
          <p:cNvSpPr txBox="1"/>
          <p:nvPr>
            <p:ph type="title"/>
          </p:nvPr>
        </p:nvSpPr>
        <p:spPr>
          <a:xfrm>
            <a:off y="205978" x="457200"/>
            <a:ext cy="857400" cx="8229600"/>
          </a:xfrm>
          <a:prstGeom prst="rect">
            <a:avLst/>
          </a:prstGeom>
        </p:spPr>
        <p:txBody>
          <a:bodyPr bIns="91425" rIns="91425" lIns="91425" tIns="91425" anchor="ctr" anchorCtr="0">
            <a:noAutofit/>
          </a:bodyPr>
          <a:lstStyle/>
          <a:p>
            <a:pPr>
              <a:buNone/>
            </a:pPr>
            <a:r>
              <a:rPr lang="en"/>
              <a:t>Methods Continued</a:t>
            </a:r>
          </a:p>
        </p:txBody>
      </p:sp>
      <p:sp>
        <p:nvSpPr>
          <p:cNvPr id="91" name="Shape 91"/>
          <p:cNvSpPr txBox="1"/>
          <p:nvPr>
            <p:ph idx="1" type="body"/>
          </p:nvPr>
        </p:nvSpPr>
        <p:spPr>
          <a:xfrm>
            <a:off y="1200150" x="457200"/>
            <a:ext cy="3725699" cx="3530400"/>
          </a:xfrm>
          <a:prstGeom prst="rect">
            <a:avLst/>
          </a:prstGeom>
        </p:spPr>
        <p:txBody>
          <a:bodyPr bIns="91425" rIns="91425" lIns="91425" tIns="91425" anchor="t" anchorCtr="0">
            <a:noAutofit/>
          </a:bodyPr>
          <a:lstStyle/>
          <a:p>
            <a:pPr>
              <a:buNone/>
            </a:pPr>
            <a:r>
              <a:rPr sz="2000" lang="en"/>
              <a:t>We calculated weighted scores for each criterion by taking the criteria scores obtained from the participants and calculating the percent importance for each criterion. These results are displayed in Figure 3.</a:t>
            </a:r>
          </a:p>
        </p:txBody>
      </p:sp>
      <p:sp>
        <p:nvSpPr>
          <p:cNvPr id="92" name="Shape 92"/>
          <p:cNvSpPr/>
          <p:nvPr/>
        </p:nvSpPr>
        <p:spPr>
          <a:xfrm>
            <a:off y="1200150" x="4132550"/>
            <a:ext cy="3482049" cx="4791075"/>
          </a:xfrm>
          <a:prstGeom prst="rect">
            <a:avLst/>
          </a:prstGeom>
          <a:blipFill>
            <a:blip r:embed="rId3"/>
            <a:stretch>
              <a:fillRect/>
            </a:stretch>
          </a:blipFill>
          <a:ln>
            <a:noFill/>
          </a:ln>
        </p:spPr>
      </p:sp>
      <p:sp>
        <p:nvSpPr>
          <p:cNvPr id="93" name="Shape 93"/>
          <p:cNvSpPr txBox="1"/>
          <p:nvPr/>
        </p:nvSpPr>
        <p:spPr>
          <a:xfrm>
            <a:off y="4682200" x="4390375"/>
            <a:ext cy="354000" cx="4442999"/>
          </a:xfrm>
          <a:prstGeom prst="rect">
            <a:avLst/>
          </a:prstGeom>
        </p:spPr>
        <p:txBody>
          <a:bodyPr bIns="91425" rIns="91425" lIns="91425" tIns="91425" anchor="t" anchorCtr="0">
            <a:noAutofit/>
          </a:bodyPr>
          <a:lstStyle/>
          <a:p>
            <a:pPr>
              <a:buNone/>
            </a:pPr>
            <a:r>
              <a:rPr lang="en">
                <a:latin typeface="Georgia"/>
                <a:ea typeface="Georgia"/>
                <a:cs typeface="Georgia"/>
                <a:sym typeface="Georgia"/>
              </a:rPr>
              <a:t>Figure 3: Percent of Importance for Each Criteria</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type="title"/>
          </p:nvPr>
        </p:nvSpPr>
        <p:spPr>
          <a:xfrm>
            <a:off y="205978" x="457200"/>
            <a:ext cy="857400" cx="8229600"/>
          </a:xfrm>
          <a:prstGeom prst="rect">
            <a:avLst/>
          </a:prstGeom>
        </p:spPr>
        <p:txBody>
          <a:bodyPr bIns="91425" rIns="91425" lIns="91425" tIns="91425" anchor="ctr" anchorCtr="0">
            <a:noAutofit/>
          </a:bodyPr>
          <a:lstStyle/>
          <a:p>
            <a:pPr rtl="0" lvl="0">
              <a:buNone/>
            </a:pPr>
            <a:r>
              <a:rPr lang="en"/>
              <a:t>Results</a:t>
            </a:r>
          </a:p>
        </p:txBody>
      </p:sp>
      <p:sp>
        <p:nvSpPr>
          <p:cNvPr id="99" name="Shape 9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sz="2000" lang="en"/>
              <a:t>We multiplied the total points the pens received for each criterion by their percentage of importance to determine their weighted total points. The following slide with Figure 4 shows the results of our surveys and calculations.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